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80" r:id="rId11"/>
    <p:sldId id="266" r:id="rId12"/>
    <p:sldId id="265" r:id="rId13"/>
    <p:sldId id="267" r:id="rId14"/>
    <p:sldId id="268" r:id="rId15"/>
    <p:sldId id="269" r:id="rId16"/>
    <p:sldId id="271" r:id="rId17"/>
    <p:sldId id="275" r:id="rId18"/>
    <p:sldId id="279" r:id="rId19"/>
    <p:sldId id="272" r:id="rId20"/>
    <p:sldId id="270" r:id="rId21"/>
  </p:sldIdLst>
  <p:sldSz cx="12801600" cy="6675438"/>
  <p:notesSz cx="6858000" cy="9144000"/>
  <p:defaultTextStyle>
    <a:defPPr>
      <a:defRPr lang="en-US"/>
    </a:defPPr>
    <a:lvl1pPr marL="0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0341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0683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1024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41364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51705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62046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72387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82729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45A043-F2D5-4C0A-8E5D-80EBAE22A2E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81"/>
            <p14:sldId id="280"/>
            <p14:sldId id="266"/>
            <p14:sldId id="265"/>
            <p14:sldId id="267"/>
            <p14:sldId id="268"/>
            <p14:sldId id="269"/>
            <p14:sldId id="271"/>
            <p14:sldId id="275"/>
            <p14:sldId id="279"/>
            <p14:sldId id="272"/>
            <p14:sldId id="270"/>
          </p14:sldIdLst>
        </p14:section>
        <p14:section name="Untitled Section" id="{16824F58-BCE7-4DC0-B4C6-18AD4F2746A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90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68093" autoAdjust="0"/>
  </p:normalViewPr>
  <p:slideViewPr>
    <p:cSldViewPr>
      <p:cViewPr>
        <p:scale>
          <a:sx n="64" d="100"/>
          <a:sy n="64" d="100"/>
        </p:scale>
        <p:origin x="-642" y="-618"/>
      </p:cViewPr>
      <p:guideLst>
        <p:guide orient="horz" pos="2103"/>
        <p:guide pos="40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4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00E21-1CD0-4C38-9521-696501C61CBF}" type="datetimeFigureOut">
              <a:rPr lang="en-US" smtClean="0"/>
              <a:t>05-Mar-14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685800"/>
            <a:ext cx="6575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3699F-D17F-4D21-AD53-C4DBAF99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78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685800"/>
            <a:ext cx="65754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699F-D17F-4D21-AD53-C4DBAF992A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0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35365" y="1"/>
            <a:ext cx="13905264" cy="6675438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385740" y="-20938"/>
            <a:ext cx="5150763" cy="610488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508735" y="-20938"/>
            <a:ext cx="4907280" cy="2251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6713" y="2636377"/>
            <a:ext cx="4638697" cy="1656848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6711" y="4303390"/>
            <a:ext cx="4633724" cy="1227071"/>
          </a:xfrm>
        </p:spPr>
        <p:txBody>
          <a:bodyPr>
            <a:normAutofit/>
          </a:bodyPr>
          <a:lstStyle>
            <a:lvl1pPr marL="0" indent="0" algn="l">
              <a:buNone/>
              <a:defRPr sz="2300">
                <a:solidFill>
                  <a:srgbClr val="424242"/>
                </a:solidFill>
              </a:defRPr>
            </a:lvl1pPr>
            <a:lvl2pPr marL="58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0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40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2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80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60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40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34241" y="1476450"/>
            <a:ext cx="2987040" cy="730990"/>
          </a:xfrm>
        </p:spPr>
        <p:txBody>
          <a:bodyPr anchor="b"/>
          <a:lstStyle>
            <a:lvl1pPr algn="l">
              <a:defRPr sz="3000"/>
            </a:lvl1pPr>
          </a:lstStyle>
          <a:p>
            <a:fld id="{1D8BD707-D9CF-40AE-B4C6-C98DA3205C09}" type="datetimeFigureOut">
              <a:rPr lang="en-US" smtClean="0"/>
              <a:pPr/>
              <a:t>05-Mar-14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511245" y="5926213"/>
            <a:ext cx="4907280" cy="795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4929" y="5567700"/>
            <a:ext cx="3964229" cy="35540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08735" y="5567700"/>
            <a:ext cx="901132" cy="35540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511245" y="5926213"/>
            <a:ext cx="4907280" cy="795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1002725"/>
            <a:ext cx="2078234" cy="4653090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4616" y="1002725"/>
            <a:ext cx="7593185" cy="46530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2104" y="2823609"/>
            <a:ext cx="9292455" cy="1325816"/>
          </a:xfrm>
        </p:spPr>
        <p:txBody>
          <a:bodyPr anchor="b"/>
          <a:lstStyle>
            <a:lvl1pPr algn="l">
              <a:defRPr sz="51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2104" y="4153607"/>
            <a:ext cx="9292454" cy="1479939"/>
          </a:xfrm>
        </p:spPr>
        <p:txBody>
          <a:bodyPr anchor="t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8000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600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400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2001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000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800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600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400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59383" y="2251849"/>
            <a:ext cx="4787798" cy="34000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503214" y="2251847"/>
            <a:ext cx="4787798" cy="34000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6955" y="2254358"/>
            <a:ext cx="4280007" cy="622731"/>
          </a:xfrm>
        </p:spPr>
        <p:txBody>
          <a:bodyPr anchor="b"/>
          <a:lstStyle>
            <a:lvl1pPr marL="0" indent="0">
              <a:buNone/>
              <a:defRPr sz="3000" b="1">
                <a:solidFill>
                  <a:schemeClr val="accent1"/>
                </a:solidFill>
              </a:defRPr>
            </a:lvl1pPr>
            <a:lvl2pPr marL="580004" indent="0">
              <a:buNone/>
              <a:defRPr sz="2500" b="1"/>
            </a:lvl2pPr>
            <a:lvl3pPr marL="1160008" indent="0">
              <a:buNone/>
              <a:defRPr sz="2300" b="1"/>
            </a:lvl3pPr>
            <a:lvl4pPr marL="1740012" indent="0">
              <a:buNone/>
              <a:defRPr sz="2000" b="1"/>
            </a:lvl4pPr>
            <a:lvl5pPr marL="2320016" indent="0">
              <a:buNone/>
              <a:defRPr sz="2000" b="1"/>
            </a:lvl5pPr>
            <a:lvl6pPr marL="2900020" indent="0">
              <a:buNone/>
              <a:defRPr sz="2000" b="1"/>
            </a:lvl6pPr>
            <a:lvl7pPr marL="3480024" indent="0">
              <a:buNone/>
              <a:defRPr sz="2000" b="1"/>
            </a:lvl7pPr>
            <a:lvl8pPr marL="4060027" indent="0">
              <a:buNone/>
              <a:defRPr sz="2000" b="1"/>
            </a:lvl8pPr>
            <a:lvl9pPr marL="4640031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410" y="2895508"/>
            <a:ext cx="4787798" cy="27603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16573" y="2254359"/>
            <a:ext cx="4278004" cy="622731"/>
          </a:xfrm>
        </p:spPr>
        <p:txBody>
          <a:bodyPr anchor="b"/>
          <a:lstStyle>
            <a:lvl1pPr marL="0" indent="0">
              <a:buNone/>
              <a:defRPr sz="3000" b="1">
                <a:solidFill>
                  <a:schemeClr val="accent1"/>
                </a:solidFill>
              </a:defRPr>
            </a:lvl1pPr>
            <a:lvl2pPr marL="580004" indent="0">
              <a:buNone/>
              <a:defRPr sz="2500" b="1"/>
            </a:lvl2pPr>
            <a:lvl3pPr marL="1160008" indent="0">
              <a:buNone/>
              <a:defRPr sz="2300" b="1"/>
            </a:lvl3pPr>
            <a:lvl4pPr marL="1740012" indent="0">
              <a:buNone/>
              <a:defRPr sz="2000" b="1"/>
            </a:lvl4pPr>
            <a:lvl5pPr marL="2320016" indent="0">
              <a:buNone/>
              <a:defRPr sz="2000" b="1"/>
            </a:lvl5pPr>
            <a:lvl6pPr marL="2900020" indent="0">
              <a:buNone/>
              <a:defRPr sz="2000" b="1"/>
            </a:lvl6pPr>
            <a:lvl7pPr marL="3480024" indent="0">
              <a:buNone/>
              <a:defRPr sz="2000" b="1"/>
            </a:lvl7pPr>
            <a:lvl8pPr marL="4060027" indent="0">
              <a:buNone/>
              <a:defRPr sz="2000" b="1"/>
            </a:lvl8pPr>
            <a:lvl9pPr marL="4640031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214" y="2895508"/>
            <a:ext cx="4787798" cy="27603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35365" y="1"/>
            <a:ext cx="13905264" cy="6675438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385740" y="-20938"/>
            <a:ext cx="5150763" cy="610488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508735" y="-20937"/>
            <a:ext cx="4907280" cy="6073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05-Mar-14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67800" y="585862"/>
            <a:ext cx="4987160" cy="54980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52" y="833728"/>
            <a:ext cx="4326616" cy="5013620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0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511245" y="5926213"/>
            <a:ext cx="4907280" cy="795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98027" y="5572440"/>
            <a:ext cx="4891130" cy="35540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5767" y="2586694"/>
            <a:ext cx="4626401" cy="1424203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31228" y="4026867"/>
            <a:ext cx="4618298" cy="147749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424242"/>
                </a:solidFill>
              </a:defRPr>
            </a:lvl1pPr>
            <a:lvl2pPr marL="580004" indent="0">
              <a:buNone/>
              <a:defRPr sz="1500"/>
            </a:lvl2pPr>
            <a:lvl3pPr marL="1160008" indent="0">
              <a:buNone/>
              <a:defRPr sz="1300"/>
            </a:lvl3pPr>
            <a:lvl4pPr marL="1740012" indent="0">
              <a:buNone/>
              <a:defRPr sz="1100"/>
            </a:lvl4pPr>
            <a:lvl5pPr marL="2320016" indent="0">
              <a:buNone/>
              <a:defRPr sz="1100"/>
            </a:lvl5pPr>
            <a:lvl6pPr marL="2900020" indent="0">
              <a:buNone/>
              <a:defRPr sz="1100"/>
            </a:lvl6pPr>
            <a:lvl7pPr marL="3480024" indent="0">
              <a:buNone/>
              <a:defRPr sz="1100"/>
            </a:lvl7pPr>
            <a:lvl8pPr marL="4060027" indent="0">
              <a:buNone/>
              <a:defRPr sz="1100"/>
            </a:lvl8pPr>
            <a:lvl9pPr marL="4640031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35365" y="1"/>
            <a:ext cx="13905264" cy="6675438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385740" y="-20938"/>
            <a:ext cx="5150763" cy="610488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508735" y="-20937"/>
            <a:ext cx="4907280" cy="6073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67800" y="585862"/>
            <a:ext cx="4987160" cy="549808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511245" y="5926213"/>
            <a:ext cx="4907280" cy="795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194" y="2590071"/>
            <a:ext cx="4621378" cy="142409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7292" y="675326"/>
            <a:ext cx="4703472" cy="5322549"/>
          </a:xfrm>
        </p:spPr>
        <p:txBody>
          <a:bodyPr/>
          <a:lstStyle>
            <a:lvl1pPr marL="0" indent="0">
              <a:buNone/>
              <a:defRPr sz="4100">
                <a:solidFill>
                  <a:schemeClr val="accent1"/>
                </a:solidFill>
              </a:defRPr>
            </a:lvl1pPr>
            <a:lvl2pPr marL="580004" indent="0">
              <a:buNone/>
              <a:defRPr sz="3600"/>
            </a:lvl2pPr>
            <a:lvl3pPr marL="1160008" indent="0">
              <a:buNone/>
              <a:defRPr sz="3000"/>
            </a:lvl3pPr>
            <a:lvl4pPr marL="1740012" indent="0">
              <a:buNone/>
              <a:defRPr sz="2500"/>
            </a:lvl4pPr>
            <a:lvl5pPr marL="2320016" indent="0">
              <a:buNone/>
              <a:defRPr sz="2500"/>
            </a:lvl5pPr>
            <a:lvl6pPr marL="2900020" indent="0">
              <a:buNone/>
              <a:defRPr sz="2500"/>
            </a:lvl6pPr>
            <a:lvl7pPr marL="3480024" indent="0">
              <a:buNone/>
              <a:defRPr sz="2500"/>
            </a:lvl7pPr>
            <a:lvl8pPr marL="4060027" indent="0">
              <a:buNone/>
              <a:defRPr sz="2500"/>
            </a:lvl8pPr>
            <a:lvl9pPr marL="4640031" indent="0">
              <a:buNone/>
              <a:defRPr sz="2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8483" y="4023066"/>
            <a:ext cx="4620802" cy="147911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424242"/>
                </a:solidFill>
              </a:defRPr>
            </a:lvl1pPr>
            <a:lvl2pPr marL="580004" indent="0">
              <a:buNone/>
              <a:defRPr sz="1500"/>
            </a:lvl2pPr>
            <a:lvl3pPr marL="1160008" indent="0">
              <a:buNone/>
              <a:defRPr sz="1300"/>
            </a:lvl3pPr>
            <a:lvl4pPr marL="1740012" indent="0">
              <a:buNone/>
              <a:defRPr sz="1100"/>
            </a:lvl4pPr>
            <a:lvl5pPr marL="2320016" indent="0">
              <a:buNone/>
              <a:defRPr sz="1100"/>
            </a:lvl5pPr>
            <a:lvl6pPr marL="2900020" indent="0">
              <a:buNone/>
              <a:defRPr sz="1100"/>
            </a:lvl6pPr>
            <a:lvl7pPr marL="3480024" indent="0">
              <a:buNone/>
              <a:defRPr sz="1100"/>
            </a:lvl7pPr>
            <a:lvl8pPr marL="4060027" indent="0">
              <a:buNone/>
              <a:defRPr sz="1100"/>
            </a:lvl8pPr>
            <a:lvl9pPr marL="4640031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98027" y="5572440"/>
            <a:ext cx="4891130" cy="35540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26720" y="1"/>
            <a:ext cx="13905264" cy="6675438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40080" y="324612"/>
            <a:ext cx="11521440" cy="602098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385740" y="-20939"/>
            <a:ext cx="5150763" cy="68063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508735" y="-20937"/>
            <a:ext cx="4907280" cy="6073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886" y="1000307"/>
            <a:ext cx="9834642" cy="1112573"/>
          </a:xfrm>
          <a:prstGeom prst="rect">
            <a:avLst/>
          </a:prstGeom>
        </p:spPr>
        <p:txBody>
          <a:bodyPr vert="horz" lIns="116001" tIns="58000" rIns="116001" bIns="5800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892" y="2261796"/>
            <a:ext cx="9488243" cy="3415567"/>
          </a:xfrm>
          <a:prstGeom prst="rect">
            <a:avLst/>
          </a:prstGeom>
        </p:spPr>
        <p:txBody>
          <a:bodyPr vert="horz" lIns="116001" tIns="58000" rIns="116001" bIns="5800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6343" y="218518"/>
            <a:ext cx="2987040" cy="355405"/>
          </a:xfrm>
          <a:prstGeom prst="rect">
            <a:avLst/>
          </a:prstGeom>
        </p:spPr>
        <p:txBody>
          <a:bodyPr vert="horz" lIns="116001" tIns="58000" rIns="116001" bIns="58000" rtlCol="0" anchor="ctr"/>
          <a:lstStyle>
            <a:lvl1pPr algn="r">
              <a:defRPr sz="15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8028" y="5696376"/>
            <a:ext cx="4903013" cy="355405"/>
          </a:xfrm>
          <a:prstGeom prst="rect">
            <a:avLst/>
          </a:prstGeom>
        </p:spPr>
        <p:txBody>
          <a:bodyPr vert="horz" lIns="116001" tIns="58000" rIns="116001" bIns="58000" rtlCol="0" anchor="ctr"/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8734" y="218517"/>
            <a:ext cx="1865018" cy="355405"/>
          </a:xfrm>
          <a:prstGeom prst="rect">
            <a:avLst/>
          </a:prstGeom>
        </p:spPr>
        <p:txBody>
          <a:bodyPr vert="horz" lIns="116001" tIns="58000" rIns="116001" bIns="58000" rtlCol="0" anchor="ctr"/>
          <a:lstStyle>
            <a:lvl1pPr algn="l">
              <a:defRPr sz="15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1160008" rtl="0" eaLnBrk="1" latinLnBrk="0" hangingPunct="1">
        <a:spcBef>
          <a:spcPct val="0"/>
        </a:spcBef>
        <a:buNone/>
        <a:defRPr sz="51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35003" indent="-348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000" kern="1200">
          <a:solidFill>
            <a:schemeClr val="tx2"/>
          </a:solidFill>
          <a:latin typeface="+mn-lt"/>
          <a:ea typeface="+mn-ea"/>
          <a:cs typeface="+mn-cs"/>
        </a:defRPr>
      </a:lvl1pPr>
      <a:lvl2pPr marL="812005" indent="-348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60008" indent="-290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500" kern="1200">
          <a:solidFill>
            <a:schemeClr val="tx2"/>
          </a:solidFill>
          <a:latin typeface="+mn-lt"/>
          <a:ea typeface="+mn-ea"/>
          <a:cs typeface="+mn-cs"/>
        </a:defRPr>
      </a:lvl3pPr>
      <a:lvl4pPr marL="1426810" indent="-290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1682011" indent="-290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925613" indent="-290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180815" indent="-290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2436016" indent="-290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2691218" indent="-290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0004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0008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40012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0016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00020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0024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60027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40031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27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image" Target="../media/image2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2800" y="137319"/>
            <a:ext cx="5845201" cy="144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8800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bn-BD" sz="8800" dirty="0" smtClean="0"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r>
              <a:rPr lang="bn-BD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 descr="C:\Users\DOEL\Desktop\mita\picture\imagesCACDKK8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61319"/>
            <a:ext cx="5547360" cy="412352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60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37519"/>
            <a:ext cx="5410200" cy="40049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5623719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খেলনার সাহায্যে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661319"/>
            <a:ext cx="5181600" cy="40551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48600" y="5623719"/>
            <a:ext cx="2514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মডেলের সাহায্যে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86200" y="365919"/>
            <a:ext cx="5029200" cy="9144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ছবি গুলো লক্ষ্য কর</a:t>
            </a:r>
            <a:endParaRPr lang="en-US" sz="6000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7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64" y="922485"/>
            <a:ext cx="11457432" cy="1023567"/>
          </a:xfrm>
        </p:spPr>
        <p:txBody>
          <a:bodyPr/>
          <a:lstStyle/>
          <a:p>
            <a:r>
              <a:rPr lang="bn-BD" dirty="0" smtClean="0">
                <a:solidFill>
                  <a:schemeClr val="accent4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কর্ম পত্র ২- জোড়ায় কাজ           </a:t>
            </a:r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সময়ঃ ৫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70919"/>
            <a:ext cx="11506200" cy="4038600"/>
          </a:xfrm>
        </p:spPr>
        <p:txBody>
          <a:bodyPr/>
          <a:lstStyle/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endParaRPr lang="bn-BD" dirty="0"/>
          </a:p>
          <a:p>
            <a:pPr marL="0" indent="0">
              <a:buNone/>
            </a:pPr>
            <a:r>
              <a:rPr lang="bn-BD" sz="40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প্রশ্নঃ বিভিন্ন উপকরনের সাহায্যে সৌরজগতের মডেল তৈরি কর।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19200" y="975519"/>
            <a:ext cx="50292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698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29" y="556540"/>
            <a:ext cx="11457432" cy="1023567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320" y="2093507"/>
            <a:ext cx="3872446" cy="184802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624" y="2076806"/>
            <a:ext cx="4028378" cy="20026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627" y="4227780"/>
            <a:ext cx="4028377" cy="16317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599" y="4153609"/>
            <a:ext cx="3879177" cy="17801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" y="2347119"/>
            <a:ext cx="1715790" cy="329091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dirty="0" smtClean="0">
                <a:latin typeface="Nikosh" panose="02000000000000000000" pitchFamily="2" charset="0"/>
                <a:cs typeface="Nikosh" panose="02000000000000000000" pitchFamily="2" charset="0"/>
              </a:rPr>
              <a:t>ফলের সাহায্যে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44200" y="2347120"/>
            <a:ext cx="1922969" cy="329092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dirty="0" smtClean="0">
                <a:latin typeface="Nikosh" panose="02000000000000000000" pitchFamily="2" charset="0"/>
                <a:cs typeface="Nikosh" panose="02000000000000000000" pitchFamily="2" charset="0"/>
              </a:rPr>
              <a:t>কেকের সাহায্যে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633119"/>
            <a:ext cx="1790390" cy="329091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dirty="0" smtClean="0"/>
              <a:t> </a:t>
            </a:r>
            <a:r>
              <a:rPr lang="bn-BD" dirty="0"/>
              <a:t>খেলনার </a:t>
            </a:r>
            <a:r>
              <a:rPr lang="bn-BD" dirty="0" smtClean="0"/>
              <a:t>সাহয্যে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820400" y="4861720"/>
            <a:ext cx="1846767" cy="329091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dirty="0" smtClean="0"/>
              <a:t>ডিমের </a:t>
            </a:r>
            <a:r>
              <a:rPr lang="bn-BD" dirty="0" smtClean="0">
                <a:latin typeface="Nikosh" panose="02000000000000000000" pitchFamily="2" charset="0"/>
                <a:cs typeface="Nikosh" panose="02000000000000000000" pitchFamily="2" charset="0"/>
              </a:rPr>
              <a:t>সাহায্যে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39810" y="483351"/>
            <a:ext cx="4530031" cy="1171022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সমাধান </a:t>
            </a:r>
            <a:endParaRPr lang="en-US" sz="80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51120" y="4297949"/>
            <a:ext cx="6351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prstClr val="black"/>
                </a:solidFill>
              </a:rPr>
              <a:t>হায্যে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042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65919"/>
            <a:ext cx="5029200" cy="91386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ছবি গুলো লক্ষ্য কর</a:t>
            </a:r>
            <a:r>
              <a:rPr lang="en-US" sz="5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5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</a:t>
            </a:r>
            <a:endParaRPr lang="en-US" sz="54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199" y="1483434"/>
            <a:ext cx="3431581" cy="20489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422" y="1483432"/>
            <a:ext cx="3580780" cy="19562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422" y="3411891"/>
            <a:ext cx="3580780" cy="25032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05443" y="5899330"/>
            <a:ext cx="9399548" cy="575312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dirty="0" smtClean="0"/>
              <a:t>                                       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পৃথিবীর বিভিন্ন আকার আকৃতি 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197" y="3560237"/>
            <a:ext cx="3655381" cy="23741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375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কর্ম পত্র ৩ – দলীয় কাজ             </a:t>
            </a:r>
            <a:r>
              <a:rPr lang="bn-BD" sz="22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সময়ঃ৮ মিনিট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519"/>
            <a:ext cx="11521440" cy="44054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4000" b="1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bn-BD" sz="5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bn-BD" sz="5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প্রশ্নঃ </a:t>
            </a:r>
            <a:r>
              <a:rPr lang="bn-BD" sz="54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পৃথিবীর আকার আকৃতি সম্বন্ধে ব্যাখ্যা কর।</a:t>
            </a:r>
            <a:endParaRPr lang="en-US" sz="54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71600" y="1127919"/>
            <a:ext cx="54102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6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68" y="263785"/>
            <a:ext cx="11521440" cy="1112573"/>
          </a:xfrm>
        </p:spPr>
        <p:txBody>
          <a:bodyPr>
            <a:normAutofit/>
          </a:bodyPr>
          <a:lstStyle/>
          <a:p>
            <a:r>
              <a:rPr lang="bn-BD" dirty="0" smtClean="0"/>
              <a:t>                       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3719"/>
            <a:ext cx="11633267" cy="4597934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   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পৃথিবী গোলাকার তবে উত্তরে –দক্ষিনে কিছুটা চাপা 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bn-BD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পৃথিবীর প্রকৃত আকৃতি হল অনেকটা অভিগত গলকের মতো 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bn-BD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কিল </a:t>
            </a:r>
            <a:r>
              <a:rPr lang="bn-BD" sz="2800" dirty="0">
                <a:latin typeface="Nikosh" panose="02000000000000000000" pitchFamily="2" charset="0"/>
                <a:cs typeface="Nikosh" panose="02000000000000000000" pitchFamily="2" charset="0"/>
              </a:rPr>
              <a:t>এর মেরুদেশিয় ব্যাস হলো ১২৭১৪ মিটার 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bn-BD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নিরক্ষীয় ব্যাস হলো ১২৭৫৭ কিলোমিটার ।</a:t>
            </a:r>
            <a:endParaRPr lang="en-US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পৃথিবীর গড় ব্যাস হলো ১২৭৩৪.৫ কিলোমিটার ।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00200" y="365919"/>
            <a:ext cx="5845201" cy="117102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r>
              <a:rPr lang="bn-BD" sz="2000" dirty="0" smtClean="0"/>
              <a:t> 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628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93" y="117407"/>
            <a:ext cx="11521440" cy="1112573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8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63" y="1800752"/>
            <a:ext cx="11521440" cy="4405480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sz="2400" dirty="0" smtClean="0"/>
              <a:t>১। আহ্নিক গতির ফলে-</a:t>
            </a:r>
          </a:p>
          <a:p>
            <a:pPr marL="0" indent="0">
              <a:buNone/>
            </a:pPr>
            <a:r>
              <a:rPr lang="bn-BD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. </a:t>
            </a:r>
            <a:r>
              <a:rPr lang="bn-BD" sz="2400" dirty="0" smtClean="0"/>
              <a:t>পৃথিবীর দিবারাত্রি সংঘটিত হয়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ii. </a:t>
            </a:r>
            <a:r>
              <a:rPr lang="bn-BD" sz="2400" dirty="0" smtClean="0"/>
              <a:t>ঋতু পরিবর্তন হয় </a:t>
            </a:r>
          </a:p>
          <a:p>
            <a:pPr marL="0" indent="0">
              <a:buNone/>
            </a:pPr>
            <a:r>
              <a:rPr lang="bn-BD" sz="2400" dirty="0"/>
              <a:t> </a:t>
            </a:r>
            <a:r>
              <a:rPr lang="en-US" sz="2400" dirty="0" smtClean="0"/>
              <a:t>iii. </a:t>
            </a:r>
            <a:r>
              <a:rPr lang="bn-BD" sz="2400" dirty="0" smtClean="0"/>
              <a:t>তাপমাত্রার তারতম্য সৃষ্টি হয়</a:t>
            </a:r>
          </a:p>
          <a:p>
            <a:pPr marL="0" indent="0">
              <a:buNone/>
            </a:pPr>
            <a:r>
              <a:rPr lang="bn-BD" sz="2400" dirty="0" smtClean="0"/>
              <a:t>নিচের কোনটি সঠিক ?</a:t>
            </a:r>
          </a:p>
          <a:p>
            <a:pPr marL="0" indent="0">
              <a:buNone/>
            </a:pPr>
            <a:r>
              <a:rPr lang="bn-BD" sz="2400" dirty="0" smtClean="0"/>
              <a:t>ক)</a:t>
            </a:r>
            <a:r>
              <a:rPr lang="en-US" sz="2400" dirty="0" err="1" smtClean="0"/>
              <a:t>i</a:t>
            </a:r>
            <a:r>
              <a:rPr lang="bn-BD" sz="2400" dirty="0" smtClean="0"/>
              <a:t> ও </a:t>
            </a:r>
            <a:r>
              <a:rPr lang="en-US" sz="2400" dirty="0" smtClean="0"/>
              <a:t>ii  </a:t>
            </a:r>
            <a:r>
              <a:rPr lang="bn-BD" sz="2400" dirty="0" smtClean="0"/>
              <a:t>খ) </a:t>
            </a:r>
            <a:r>
              <a:rPr lang="en-US" sz="2400" dirty="0" err="1" smtClean="0"/>
              <a:t>i</a:t>
            </a:r>
            <a:r>
              <a:rPr lang="bn-BD" sz="2400" dirty="0" smtClean="0"/>
              <a:t> ও</a:t>
            </a:r>
            <a:r>
              <a:rPr lang="en-US" sz="2400" dirty="0" smtClean="0"/>
              <a:t> iii  </a:t>
            </a:r>
            <a:r>
              <a:rPr lang="bn-BD" sz="2400" dirty="0" smtClean="0"/>
              <a:t>গ) ii ও iii ঘ) i,ii, ও iii</a:t>
            </a:r>
          </a:p>
          <a:p>
            <a:pPr marL="0" indent="0">
              <a:buNone/>
            </a:pPr>
            <a:r>
              <a:rPr lang="bn-BD" sz="2400" dirty="0" smtClean="0"/>
              <a:t>২। পৃথিবীর সঙ্গে কোনটির সম্পর্ক অত্যন্ত ঘনিষ্ট ?</a:t>
            </a:r>
          </a:p>
          <a:p>
            <a:pPr marL="0" indent="0">
              <a:buNone/>
            </a:pPr>
            <a:r>
              <a:rPr lang="bn-BD" sz="2400" dirty="0" smtClean="0"/>
              <a:t>ক ) চন্দ্রের                     খ )  সূর্যের </a:t>
            </a:r>
          </a:p>
          <a:p>
            <a:pPr marL="0" indent="0">
              <a:buNone/>
            </a:pPr>
            <a:r>
              <a:rPr lang="bn-BD" sz="2400" dirty="0" smtClean="0"/>
              <a:t>গ) তারকার                  ঘ) গ্রহের   </a:t>
            </a:r>
            <a:r>
              <a:rPr lang="bn-BD" sz="3600" dirty="0" smtClean="0"/>
              <a:t> 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4793369" y="117407"/>
            <a:ext cx="3580186" cy="1390589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bn-BD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797703" y="3923230"/>
            <a:ext cx="438390" cy="365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35784" y="4801496"/>
            <a:ext cx="438390" cy="365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221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518319"/>
            <a:ext cx="11836533" cy="5855112"/>
          </a:xfrm>
          <a:prstGeom prst="rect">
            <a:avLst/>
          </a:prstGeom>
          <a:effectLst>
            <a:softEdge rad="1270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99319"/>
            <a:ext cx="11105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। নিচের কোন টি  কৃষ্ণগহ্বর ?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737519"/>
            <a:ext cx="116904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bn-BD" sz="2400" dirty="0" smtClean="0"/>
              <a:t>ক)  Black hole                  খ)  </a:t>
            </a:r>
            <a:r>
              <a:rPr lang="bn-BD" sz="2400" dirty="0" smtClean="0">
                <a:latin typeface="ArialMJ" pitchFamily="2" charset="0"/>
              </a:rPr>
              <a:t>Black</a:t>
            </a:r>
            <a:r>
              <a:rPr lang="bn-BD" sz="2400" dirty="0" smtClean="0"/>
              <a:t>  </a:t>
            </a:r>
            <a:r>
              <a:rPr lang="en-US" sz="2400" dirty="0" smtClean="0"/>
              <a:t>dwarf</a:t>
            </a:r>
          </a:p>
          <a:p>
            <a:endParaRPr lang="en-US" sz="2400" dirty="0"/>
          </a:p>
          <a:p>
            <a:r>
              <a:rPr lang="bn-BD" sz="2400" dirty="0" smtClean="0"/>
              <a:t>গ)</a:t>
            </a:r>
            <a:r>
              <a:rPr lang="bn-BD" sz="2400" dirty="0" smtClean="0">
                <a:latin typeface="ArialMJ" pitchFamily="2" charset="0"/>
              </a:rPr>
              <a:t>  </a:t>
            </a:r>
            <a:r>
              <a:rPr lang="en-US" sz="2400" dirty="0" smtClean="0">
                <a:latin typeface="ArialMJ" pitchFamily="2" charset="0"/>
              </a:rPr>
              <a:t>Black </a:t>
            </a:r>
            <a:r>
              <a:rPr lang="en-US" sz="2400" dirty="0" err="1" smtClean="0">
                <a:latin typeface="ArialMJ" pitchFamily="2" charset="0"/>
              </a:rPr>
              <a:t>orion</a:t>
            </a:r>
            <a:r>
              <a:rPr lang="en-US" sz="2400" dirty="0" smtClean="0">
                <a:latin typeface="ArialMJ" pitchFamily="2" charset="0"/>
              </a:rPr>
              <a:t>                        </a:t>
            </a:r>
            <a:r>
              <a:rPr lang="bn-BD" sz="2400" dirty="0" smtClean="0">
                <a:latin typeface="ArialMJ" pitchFamily="2" charset="0"/>
              </a:rPr>
              <a:t>ঘ)  </a:t>
            </a:r>
            <a:r>
              <a:rPr lang="en-US" sz="2400" dirty="0" smtClean="0">
                <a:latin typeface="ArialMJ" pitchFamily="2" charset="0"/>
              </a:rPr>
              <a:t>Black   bear</a:t>
            </a:r>
          </a:p>
          <a:p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28663" y="2093507"/>
            <a:ext cx="292260" cy="36594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799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399" y="804230"/>
            <a:ext cx="7620001" cy="582672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914400" y="2880519"/>
            <a:ext cx="1607430" cy="805078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বুধ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838200" y="4175919"/>
            <a:ext cx="1607430" cy="805078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বৃহস্পতি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62000" y="5395119"/>
            <a:ext cx="1607430" cy="805078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পৃথিবী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0" name="5-Point Star 9"/>
          <p:cNvSpPr/>
          <p:nvPr/>
        </p:nvSpPr>
        <p:spPr>
          <a:xfrm>
            <a:off x="6477000" y="3642519"/>
            <a:ext cx="219195" cy="292756"/>
          </a:xfrm>
          <a:prstGeom prst="star5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8915400" y="2804319"/>
            <a:ext cx="609600" cy="533400"/>
          </a:xfrm>
          <a:prstGeom prst="star5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7543800" y="2956719"/>
            <a:ext cx="365325" cy="365945"/>
          </a:xfrm>
          <a:prstGeom prst="star5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801600" cy="92332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</a:t>
            </a:r>
            <a:r>
              <a:rPr lang="bn-BD" sz="54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৪। </a:t>
            </a:r>
            <a:r>
              <a:rPr lang="bn-BD" sz="54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চিত্রের সাহায্যে তিনটি গ্রহের আবস্থান দেখাও</a:t>
            </a:r>
            <a:r>
              <a:rPr lang="bn-BD" sz="54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5400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23644"/>
            <a:ext cx="12794105" cy="8993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163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               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65" y="2020318"/>
            <a:ext cx="11544273" cy="4464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মগ্ন তার বাবার সাথে নভো থিয়েটারে বেড়াতে গিয়ে জানতে  পারল যে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স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ৌ</a:t>
            </a:r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রজগতের বাইরে বিশাল এক জগৎ আছে যাকে মহাবিশ্ব  বলা হয়। সেখানে সবকিছু একটি কেন্দ্রীয় শক্তিকে ঘিরে নিয়ন্তিত হচ্ছে । কিন্তু কোথাও কোনো প্রাণের স্পন্দন নেই । পৃথিবী একমাত্র স্থান যেখানে প্রানী টিকে থাকার উপযুক্ত পরিবেশ বিদ্যামান।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প্রশ্নঃ ‘ পৃথিবী একমাত্র গ্রহ যেখানে জীব বসবাসের উপযোগী পরিবেশ রয়েছে ’ – তোমার মতামতের স্বপক্ষে যুক্তি দাও ।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916590" y="263785"/>
            <a:ext cx="4770210" cy="1317400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" panose="02000000000000000000" pitchFamily="2" charset="0"/>
                <a:cs typeface="Nikosh" panose="02000000000000000000" pitchFamily="2" charset="0"/>
              </a:rPr>
              <a:t>বাড়ির কাজ</a:t>
            </a:r>
            <a:endParaRPr lang="en-US" sz="8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" y="1727563"/>
            <a:ext cx="12172935" cy="46109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795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65919"/>
            <a:ext cx="8073121" cy="1260916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7900" dirty="0" smtClean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bn-BD" sz="7900" dirty="0" smtClean="0">
                <a:latin typeface="Nikosh" panose="02000000000000000000" pitchFamily="2" charset="0"/>
                <a:cs typeface="Nikosh" panose="02000000000000000000" pitchFamily="2" charset="0"/>
              </a:rPr>
              <a:t>শিক্ষক </a:t>
            </a:r>
            <a:r>
              <a:rPr lang="bn-BD" sz="7900" dirty="0"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79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18519"/>
            <a:ext cx="11978643" cy="4405480"/>
          </a:xfrm>
        </p:spPr>
        <p:txBody>
          <a:bodyPr>
            <a:normAutofit/>
          </a:bodyPr>
          <a:lstStyle/>
          <a:p>
            <a:pPr marL="464003" lvl="1" indent="0">
              <a:buNone/>
            </a:pPr>
            <a:r>
              <a:rPr lang="bn-BD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মিতালী সরকার</a:t>
            </a:r>
          </a:p>
          <a:p>
            <a:pPr marL="87001" indent="0">
              <a:buNone/>
            </a:pPr>
            <a:r>
              <a:rPr lang="bn-BD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সহকারি  শিক্ষক </a:t>
            </a:r>
            <a:r>
              <a:rPr lang="bn-BD" sz="40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(কাব্যতীর্থ 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</a:p>
          <a:p>
            <a:pPr marL="87001" indent="0"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শিবগঞ্জ </a:t>
            </a:r>
            <a:r>
              <a:rPr lang="bn-BD" sz="4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পাইলট বালিকা উচ্চ  বিদ্যালয়</a:t>
            </a:r>
          </a:p>
          <a:p>
            <a:pPr marL="87001" indent="0"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শিবগঞ্জ </a:t>
            </a:r>
            <a:r>
              <a:rPr lang="bn-BD" sz="4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bn-BD" sz="40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বগুড়া</a:t>
            </a:r>
            <a:endParaRPr lang="en-US" sz="4000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87001" indent="0">
              <a:buNone/>
            </a:pPr>
            <a:r>
              <a:rPr lang="bn-BD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আই ডি 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bn-BD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০৯  </a:t>
            </a:r>
            <a:endParaRPr lang="en-US" sz="48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87001" indent="0">
              <a:buNone/>
            </a:pPr>
            <a:endParaRPr lang="bn-BD" sz="44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026" name="Picture 2" descr="C:\Users\DOEL\Documents\Youcam\Snapshot_20140226_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1" r="7110"/>
          <a:stretch/>
        </p:blipFill>
        <p:spPr bwMode="auto">
          <a:xfrm>
            <a:off x="8077200" y="1813719"/>
            <a:ext cx="4283323" cy="3810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71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8200" y="702920"/>
            <a:ext cx="5114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           </a:t>
            </a:r>
            <a:r>
              <a:rPr lang="bn-BD" sz="8000" dirty="0" smtClean="0">
                <a:latin typeface="Nikosh" panose="02000000000000000000" pitchFamily="2" charset="0"/>
                <a:cs typeface="Nikosh" panose="02000000000000000000" pitchFamily="2" charset="0"/>
              </a:rPr>
              <a:t>সুভেচ্ছা</a:t>
            </a:r>
            <a:endParaRPr lang="en-US" sz="8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3916589" y="776107"/>
            <a:ext cx="4603096" cy="10246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ধন্যবাদ </a:t>
            </a:r>
            <a:endParaRPr lang="en-US" sz="96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833" y="2020320"/>
            <a:ext cx="8475542" cy="402538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1572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65919"/>
            <a:ext cx="9525000" cy="17525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103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03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bn-BD" sz="103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 পরিচিতি</a:t>
            </a:r>
            <a:endParaRPr lang="en-US" sz="10300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1" y="1631776"/>
            <a:ext cx="11521440" cy="4405480"/>
          </a:xfrm>
        </p:spPr>
        <p:txBody>
          <a:bodyPr>
            <a:normAutofit lnSpcReduction="10000"/>
          </a:bodyPr>
          <a:lstStyle/>
          <a:p>
            <a:pPr marL="87001" indent="0">
              <a:buNone/>
            </a:pPr>
            <a:endParaRPr lang="en-US" sz="3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87001" indent="0">
              <a:buNone/>
            </a:pPr>
            <a:r>
              <a:rPr lang="bn-BD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</a:t>
            </a:r>
            <a:r>
              <a:rPr lang="en-US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4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শ্রেনিঃ </a:t>
            </a:r>
            <a:r>
              <a:rPr lang="bn-BD" sz="44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নবম-দশম</a:t>
            </a:r>
          </a:p>
          <a:p>
            <a:pPr marL="87001" indent="0">
              <a:buNone/>
            </a:pPr>
            <a:r>
              <a:rPr lang="bn-BD" sz="4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</a:t>
            </a:r>
            <a:r>
              <a:rPr lang="bn-BD" sz="44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বিষয়ঃ ভুগোল ও পরিবেশ </a:t>
            </a:r>
          </a:p>
          <a:p>
            <a:pPr marL="87001" indent="0">
              <a:buNone/>
            </a:pPr>
            <a:r>
              <a:rPr lang="bn-BD" sz="4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অধ্যায়ঃ </a:t>
            </a:r>
            <a:r>
              <a:rPr lang="bn-BD" sz="44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দ্বিতীয় </a:t>
            </a:r>
          </a:p>
          <a:p>
            <a:pPr marL="87001" indent="0">
              <a:buNone/>
            </a:pPr>
            <a:r>
              <a:rPr lang="bn-BD" sz="4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</a:t>
            </a:r>
            <a:r>
              <a:rPr lang="bn-BD" sz="44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সময়ঃ ৫০ মিনিট </a:t>
            </a:r>
          </a:p>
          <a:p>
            <a:pPr marL="87001" indent="0">
              <a:buNone/>
            </a:pPr>
            <a:r>
              <a:rPr lang="bn-BD" sz="4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 তারিখঃ০৬ /০৩/২০১৪</a:t>
            </a:r>
          </a:p>
          <a:p>
            <a:endParaRPr lang="bn-BD" sz="3600" dirty="0">
              <a:solidFill>
                <a:schemeClr val="bg2">
                  <a:lumMod val="1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600" dirty="0">
              <a:solidFill>
                <a:schemeClr val="bg2">
                  <a:lumMod val="1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bn-BD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9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65919"/>
            <a:ext cx="7392383" cy="1054800"/>
          </a:xfr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bn-BD" sz="5400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নিচের </a:t>
            </a:r>
            <a:r>
              <a:rPr lang="bn-BD" sz="6000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ছবিগুলো</a:t>
            </a:r>
            <a:r>
              <a:rPr lang="bn-BD" sz="5400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6000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লক্ষ্য কর 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85119"/>
            <a:ext cx="4141571" cy="1887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110" y="1508919"/>
            <a:ext cx="4471441" cy="2000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3914411"/>
            <a:ext cx="4038599" cy="1806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871119"/>
            <a:ext cx="4625174" cy="2002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1828800" y="3566319"/>
            <a:ext cx="3879177" cy="575312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         </a:t>
            </a:r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3261519"/>
            <a:ext cx="4102977" cy="821533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2200" dirty="0"/>
              <a:t>         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সৌরজগত  </a:t>
            </a:r>
            <a:r>
              <a:rPr lang="bn-BD" dirty="0" smtClean="0"/>
              <a:t>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5623719"/>
            <a:ext cx="3953777" cy="575312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             পৃথিবী                                                  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5600" y="5623719"/>
            <a:ext cx="4177577" cy="575312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2900" dirty="0">
                <a:latin typeface="Nikosh" panose="02000000000000000000" pitchFamily="2" charset="0"/>
                <a:cs typeface="Nikosh" panose="02000000000000000000" pitchFamily="2" charset="0"/>
              </a:rPr>
              <a:t>               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নক্ষত্র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318531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কৃষ্ণ গহ্বর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825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1204119"/>
            <a:ext cx="4603096" cy="1325816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bn-BD" sz="72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 শিরোনাম</a:t>
            </a:r>
            <a:endParaRPr lang="en-US" sz="6000" b="1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185319"/>
            <a:ext cx="10439400" cy="146952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6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bn-BD" sz="8600" dirty="0" smtClean="0">
                <a:solidFill>
                  <a:srgbClr val="1D0907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মহাবিশ্ব </a:t>
            </a:r>
            <a:r>
              <a:rPr lang="bn-BD" sz="8600" dirty="0">
                <a:solidFill>
                  <a:srgbClr val="1D0907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 আমাদের পৃথিবী </a:t>
            </a:r>
            <a:endParaRPr lang="en-US" sz="8600" dirty="0">
              <a:solidFill>
                <a:srgbClr val="1D0907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049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29" y="922485"/>
            <a:ext cx="11457432" cy="1023567"/>
          </a:xfrm>
        </p:spPr>
        <p:txBody>
          <a:bodyPr>
            <a:noAutofit/>
          </a:bodyPr>
          <a:lstStyle/>
          <a:p>
            <a:r>
              <a:rPr lang="bn-BD" sz="8600" dirty="0">
                <a:latin typeface="Nikosh" panose="02000000000000000000" pitchFamily="2" charset="0"/>
                <a:cs typeface="Nikosh" panose="02000000000000000000" pitchFamily="2" charset="0"/>
              </a:rPr>
              <a:t>              </a:t>
            </a:r>
            <a:endParaRPr lang="en-US" sz="8600" dirty="0">
              <a:solidFill>
                <a:schemeClr val="accent6">
                  <a:lumMod val="7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194719"/>
            <a:ext cx="11658600" cy="5745958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BD" sz="4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এই </a:t>
            </a:r>
            <a:r>
              <a:rPr lang="bn-BD" sz="4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4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শেষে শিক্ষাথীরা ...... </a:t>
            </a:r>
            <a:r>
              <a:rPr lang="bn-BD" sz="32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endParaRPr lang="bn-BD" sz="3200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40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bn-BD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মহাবিশ্বের </a:t>
            </a:r>
            <a:r>
              <a:rPr lang="bn-BD" sz="40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জ্যোতিষ্ক মণ্ডলের সৌরজগতের গ্রহের নাম </a:t>
            </a:r>
            <a:r>
              <a:rPr lang="bn-BD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বলতে </a:t>
            </a:r>
            <a:r>
              <a:rPr lang="bn-BD" sz="40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পারবে </a:t>
            </a:r>
            <a:r>
              <a:rPr lang="bn-BD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bn-BD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bn-BD" sz="40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0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বিভিন্ন উপকরণের সাহায্যে সৌরজগতের মডেল তৈরী করতে </a:t>
            </a:r>
            <a:r>
              <a:rPr lang="bn-BD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পারবে </a:t>
            </a:r>
            <a:r>
              <a:rPr lang="bn-BD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bn-BD" sz="36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bn-BD" sz="3600" dirty="0" smtClean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0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পৃথিবীর </a:t>
            </a:r>
            <a:r>
              <a:rPr lang="bn-BD" sz="40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আকার আকৃতি সম্বন্ধে ব্যাখ্যা করতে পারবে । </a:t>
            </a:r>
          </a:p>
          <a:p>
            <a:endParaRPr lang="bn-BD" sz="36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bn-BD" sz="36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BD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</a:t>
            </a:r>
            <a:r>
              <a:rPr lang="bn-BD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bn-BD" dirty="0" smtClean="0"/>
              <a:t> </a:t>
            </a:r>
            <a:endParaRPr lang="bn-BD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442119"/>
            <a:ext cx="5047756" cy="1295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1D0907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শিখনফল </a:t>
            </a:r>
            <a:endParaRPr lang="en-US" sz="8800" dirty="0">
              <a:solidFill>
                <a:srgbClr val="1D0907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72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386" y="995674"/>
            <a:ext cx="4410255" cy="25218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510" y="3996420"/>
            <a:ext cx="4848973" cy="22993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451" y="3996419"/>
            <a:ext cx="4475975" cy="22251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574" y="995674"/>
            <a:ext cx="4706329" cy="24685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62720" y="-13308"/>
            <a:ext cx="3872445" cy="1190865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72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72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1574" y="3410909"/>
            <a:ext cx="9921745" cy="636867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dirty="0" smtClean="0"/>
              <a:t>                                                        </a:t>
            </a:r>
            <a:r>
              <a:rPr lang="en-US" dirty="0" smtClean="0"/>
              <a:t>     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গ্রহানুপুঞ্জ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886200" y="0"/>
            <a:ext cx="5410200" cy="89931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ছবি গুলো লক্ষ্য করো  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934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70719"/>
            <a:ext cx="11457432" cy="1023567"/>
          </a:xfrm>
        </p:spPr>
        <p:txBody>
          <a:bodyPr/>
          <a:lstStyle/>
          <a:p>
            <a:r>
              <a:rPr lang="bn-BD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কর্ম পত্র ১ -  একক</a:t>
            </a:r>
            <a:r>
              <a:rPr lang="en-US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        </a:t>
            </a:r>
            <a:r>
              <a:rPr lang="bn-BD" sz="3600" b="1" dirty="0">
                <a:latin typeface="Nikosh" panose="02000000000000000000" pitchFamily="2" charset="0"/>
                <a:cs typeface="Nikosh" panose="02000000000000000000" pitchFamily="2" charset="0"/>
              </a:rPr>
              <a:t>সময়ঃ ২ মিনিট   </a:t>
            </a:r>
            <a:endParaRPr lang="en-US" sz="36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28119"/>
            <a:ext cx="115824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43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bn-BD" sz="43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3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প্রশ্নঃ </a:t>
            </a:r>
            <a:r>
              <a:rPr lang="bn-BD" sz="40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মহাবিশ্বের জ্যোতিষ্ক </a:t>
            </a:r>
            <a:r>
              <a:rPr lang="bn-BD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মণ্ডলে </a:t>
            </a:r>
            <a:r>
              <a:rPr lang="bn-BD" sz="40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সৌরজগতের গ্রহ </a:t>
            </a:r>
            <a:r>
              <a:rPr lang="bn-BD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গুলোর </a:t>
            </a:r>
            <a:r>
              <a:rPr lang="bn-BD" sz="40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নাম কি </a:t>
            </a:r>
            <a:r>
              <a:rPr lang="bn-BD" sz="43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sz="43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746919"/>
            <a:ext cx="5257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2728119"/>
            <a:ext cx="115062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416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80319"/>
            <a:ext cx="8681357" cy="48615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4200" y="3185319"/>
            <a:ext cx="946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rgbClr val="FFFF00"/>
                </a:solidFill>
              </a:rPr>
              <a:t>      </a:t>
            </a:r>
            <a:r>
              <a:rPr lang="bn-BD" sz="2000" b="1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বুধ</a:t>
            </a:r>
            <a:r>
              <a:rPr lang="bn-BD" sz="1800" b="1" dirty="0" smtClean="0">
                <a:solidFill>
                  <a:srgbClr val="FFFF00"/>
                </a:solidFill>
              </a:rPr>
              <a:t> </a:t>
            </a:r>
            <a:endParaRPr lang="en-US" sz="1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3109119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শুক্র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3642519"/>
            <a:ext cx="914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পৃথিবী </a:t>
            </a:r>
            <a:endParaRPr lang="en-US" sz="2000" b="1" dirty="0">
              <a:solidFill>
                <a:schemeClr val="bg2">
                  <a:lumMod val="7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2194719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1737519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মঙ্গল</a:t>
            </a:r>
            <a:r>
              <a:rPr lang="bn-BD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0400" y="2118519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বৃহস্পতি </a:t>
            </a:r>
            <a:r>
              <a:rPr lang="bn-BD" b="1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4633119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chemeClr val="bg2">
                    <a:lumMod val="75000"/>
                  </a:schemeClr>
                </a:solidFill>
              </a:rPr>
              <a:t>     </a:t>
            </a:r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শনি</a:t>
            </a:r>
            <a:r>
              <a:rPr lang="bn-BD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77200" y="3794919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chemeClr val="bg2">
                    <a:lumMod val="75000"/>
                  </a:schemeClr>
                </a:solidFill>
              </a:rPr>
              <a:t>                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05800" y="1508919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নেপচুন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534400" y="3642519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ইউরেনাস </a:t>
            </a:r>
            <a:endParaRPr lang="en-US" sz="2000" b="1" dirty="0">
              <a:solidFill>
                <a:schemeClr val="bg2">
                  <a:lumMod val="7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2438400" y="0"/>
            <a:ext cx="4754881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bn-BD" sz="80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সমাধান </a:t>
            </a:r>
            <a:endParaRPr lang="en-US" sz="8000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07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2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.5|1.7|1.9|1.5|1.5|1.1|1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4|1.5|1.5|1.5|1.6|1.2|1.4|1.2|1.2|1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4|1.3|1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5|1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6|1.6|1.6|1.6|1.7|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5|2.4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4|1.5|1.6|1.6|1.4|1.5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2|2.1|2.3|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4|1.6|1.6|1.7|1.8|1.4|1.3|1.4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1245</TotalTime>
  <Words>448</Words>
  <Application>Microsoft Office PowerPoint</Application>
  <PresentationFormat>Custom</PresentationFormat>
  <Paragraphs>110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PowerPoint Presentation</vt:lpstr>
      <vt:lpstr>     শিক্ষক পরিচিতি</vt:lpstr>
      <vt:lpstr>    পাঠ পরিচিতি</vt:lpstr>
      <vt:lpstr>   নিচের ছবিগুলো লক্ষ্য কর </vt:lpstr>
      <vt:lpstr>  পাঠ শিরোনাম</vt:lpstr>
      <vt:lpstr>              </vt:lpstr>
      <vt:lpstr>PowerPoint Presentation</vt:lpstr>
      <vt:lpstr>কর্ম পত্র ১ -  একক কাজ        সময়ঃ ২ মিনিট   </vt:lpstr>
      <vt:lpstr>PowerPoint Presentation</vt:lpstr>
      <vt:lpstr>PowerPoint Presentation</vt:lpstr>
      <vt:lpstr>   কর্ম পত্র ২- জোড়ায় কাজ           সময়ঃ ৫ মিনিট</vt:lpstr>
      <vt:lpstr>                                 </vt:lpstr>
      <vt:lpstr>PowerPoint Presentation</vt:lpstr>
      <vt:lpstr>কর্ম পত্র ৩ – দলীয় কাজ              সময়ঃ৮ মিনিট </vt:lpstr>
      <vt:lpstr>                        </vt:lpstr>
      <vt:lpstr>  </vt:lpstr>
      <vt:lpstr>PowerPoint Presentation</vt:lpstr>
      <vt:lpstr>PowerPoint Presentation</vt:lpstr>
      <vt:lpstr>               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TSS</dc:creator>
  <cp:lastModifiedBy>TSS</cp:lastModifiedBy>
  <cp:revision>231</cp:revision>
  <dcterms:created xsi:type="dcterms:W3CDTF">2006-08-16T00:00:00Z</dcterms:created>
  <dcterms:modified xsi:type="dcterms:W3CDTF">2014-03-05T09:07:45Z</dcterms:modified>
</cp:coreProperties>
</file>